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7DE8-C55B-4ACF-B2DD-251930A11B96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44C6-DBD9-4AC8-9491-70BD6D179F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3CB0-DEED-4034-87DA-3AEAEF27D6BC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4C75-CFAE-4ED0-83A3-80DE34D6AF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EEF1-54D9-4809-AA55-E5888D9A6313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01DB-9497-45C4-8DB7-4BCCB7CA0F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D4B3-E8FC-478A-B52A-19375BC32EFB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863A-BBC8-4F90-9525-262E39C22A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BA63-B820-404A-8B85-1437A840CFAE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9927-088F-41D6-BB5A-64CD208233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2F8B-5FB1-49FE-891B-F2B7557C0663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B4A2-0F70-43AA-89E9-3A20F90CB5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3C2-80D6-44AD-8B4A-50602D98A4FA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4BCD-3C7E-4D3B-8169-1E2D3C0A84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3EEF-E154-476A-A41B-84C91D5F6C7C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E552-6F6B-4874-8A0D-A010E29C18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55E4-4E30-4413-A27E-0309B577BB92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19D7-867E-4CEA-A1C5-DE3F493A3B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1B44-FAC6-45BB-A12A-96618CEC2242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1775-BFF2-4ED8-8466-EDA32CEA95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E548-A01F-4936-A418-C260520B7373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665E-0D29-43EA-8E56-E2ED3FD415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DC20A1-B826-4F2B-B894-5AB25053E296}" type="datetimeFigureOut">
              <a:rPr lang="nl-NL"/>
              <a:pPr>
                <a:defRPr/>
              </a:pPr>
              <a:t>4-11-2011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5EE06C-80E4-4241-A669-82D81E315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00113" y="822325"/>
            <a:ext cx="74882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2000" dirty="0">
                <a:solidFill>
                  <a:srgbClr val="000099"/>
                </a:solidFill>
                <a:latin typeface="Algerian" pitchFamily="82" charset="0"/>
              </a:rPr>
              <a:t>K</a:t>
            </a:r>
            <a:r>
              <a:rPr lang="nl-NL" sz="12000" dirty="0">
                <a:solidFill>
                  <a:srgbClr val="0000FF"/>
                </a:solidFill>
                <a:latin typeface="Algerian" pitchFamily="82" charset="0"/>
              </a:rPr>
              <a:t>l</a:t>
            </a:r>
            <a:r>
              <a:rPr lang="nl-NL" sz="12000" dirty="0">
                <a:solidFill>
                  <a:srgbClr val="3366FF"/>
                </a:solidFill>
                <a:latin typeface="Algerian" pitchFamily="82" charset="0"/>
              </a:rPr>
              <a:t>e</a:t>
            </a:r>
            <a:r>
              <a:rPr lang="nl-NL" sz="1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u</a:t>
            </a:r>
            <a:r>
              <a:rPr lang="nl-NL" sz="1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</a:rPr>
              <a:t>r</a:t>
            </a:r>
            <a:r>
              <a:rPr lang="nl-NL" sz="12000" dirty="0">
                <a:solidFill>
                  <a:srgbClr val="CCFF66"/>
                </a:solidFill>
                <a:latin typeface="Algerian" pitchFamily="8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482441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Als je verheldert en verdonkert krijg je oneindig veel tinten.</a:t>
            </a:r>
          </a:p>
          <a:p>
            <a:pPr eaLnBrk="0" hangingPunct="0"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Tinten worden ook wel </a:t>
            </a:r>
            <a:r>
              <a:rPr lang="nl-NL">
                <a:solidFill>
                  <a:srgbClr val="FF0000"/>
                </a:solidFill>
                <a:ea typeface="ＭＳ Ｐゴシック"/>
                <a:cs typeface="ＭＳ Ｐゴシック"/>
              </a:rPr>
              <a:t>tonen</a:t>
            </a:r>
            <a:r>
              <a:rPr lang="nl-NL">
                <a:ea typeface="ＭＳ Ｐゴシック"/>
                <a:cs typeface="ＭＳ Ｐゴシック"/>
              </a:rPr>
              <a:t> genoemd</a:t>
            </a:r>
          </a:p>
          <a:p>
            <a:pPr eaLnBrk="0" hangingPunct="0"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De verzameling van alle tonen van een kleur noemen we een </a:t>
            </a:r>
          </a:p>
          <a:p>
            <a:pPr eaLnBrk="0" hangingPunct="0">
              <a:spcBef>
                <a:spcPct val="50000"/>
              </a:spcBef>
            </a:pPr>
            <a:r>
              <a:rPr lang="nl-NL">
                <a:solidFill>
                  <a:srgbClr val="FF0000"/>
                </a:solidFill>
                <a:ea typeface="ＭＳ Ｐゴシック"/>
                <a:cs typeface="ＭＳ Ｐゴシック"/>
              </a:rPr>
              <a:t>Kleurenfamilie</a:t>
            </a:r>
          </a:p>
          <a:p>
            <a:pPr eaLnBrk="0" hangingPunct="0">
              <a:spcBef>
                <a:spcPct val="50000"/>
              </a:spcBef>
            </a:pPr>
            <a:endParaRPr lang="nl-NL">
              <a:solidFill>
                <a:srgbClr val="FF0066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2770" name="Picture 6" descr="Dock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4213" y="623728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De blauwe kleurenfamilie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9914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Als je veel verzadigde kleuren in een kunstwerk gebruikt, ziet dat er heel vrolijk uit.</a:t>
            </a:r>
          </a:p>
          <a:p>
            <a:pPr>
              <a:spcBef>
                <a:spcPct val="50000"/>
              </a:spcBef>
            </a:pPr>
            <a:r>
              <a:rPr lang="nl-NL"/>
              <a:t>We noemen dit een </a:t>
            </a:r>
            <a:r>
              <a:rPr lang="nl-NL">
                <a:solidFill>
                  <a:srgbClr val="FF0000"/>
                </a:solidFill>
              </a:rPr>
              <a:t>Kleur tegen Kleur contrast</a:t>
            </a:r>
            <a:r>
              <a:rPr lang="nl-NL"/>
              <a:t>.</a:t>
            </a:r>
          </a:p>
          <a:p>
            <a:pPr>
              <a:spcBef>
                <a:spcPct val="50000"/>
              </a:spcBef>
            </a:pPr>
            <a:r>
              <a:rPr lang="nl-NL"/>
              <a:t>Omdat de kleuren uit 1 tint bestaan, ziet het werk er niet ruimtelijk uit. </a:t>
            </a:r>
            <a:br>
              <a:rPr lang="nl-NL"/>
            </a:br>
            <a:r>
              <a:rPr lang="nl-NL"/>
              <a:t>We zeggen dan dat het werk </a:t>
            </a:r>
            <a:r>
              <a:rPr lang="nl-NL">
                <a:solidFill>
                  <a:srgbClr val="FF0000"/>
                </a:solidFill>
              </a:rPr>
              <a:t>schematisch</a:t>
            </a:r>
            <a:r>
              <a:rPr lang="nl-NL"/>
              <a:t> is ingekleurd.</a:t>
            </a:r>
          </a:p>
        </p:txBody>
      </p:sp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446405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4882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Soms is er in een schilderij heel veel van 1 kleur te zien. Bijvoorbeeld hieronder de kleur blauw.</a:t>
            </a:r>
          </a:p>
          <a:p>
            <a:pPr>
              <a:spcBef>
                <a:spcPct val="50000"/>
              </a:spcBef>
            </a:pPr>
            <a:r>
              <a:rPr lang="nl-NL"/>
              <a:t>In de blauwe achtergrond zijn gele sterren te zien, maar dat is niet veel.</a:t>
            </a:r>
          </a:p>
          <a:p>
            <a:pPr>
              <a:spcBef>
                <a:spcPct val="50000"/>
              </a:spcBef>
            </a:pPr>
            <a:r>
              <a:rPr lang="nl-NL"/>
              <a:t>Wanneer er een groot oppervlak is met een bepaalde kleur, met daarbij een klein stukje met een andere kleur, noemen we dat een </a:t>
            </a:r>
            <a:r>
              <a:rPr lang="nl-NL">
                <a:solidFill>
                  <a:srgbClr val="FF0000"/>
                </a:solidFill>
              </a:rPr>
              <a:t>kwantiteits contrast</a:t>
            </a:r>
          </a:p>
        </p:txBody>
      </p:sp>
      <p:pic>
        <p:nvPicPr>
          <p:cNvPr id="34818" name="Picture 8" descr="84705-004-B4C00C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52738"/>
            <a:ext cx="5238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9930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Soms worden er in schilderijen lichte en donkere kleuren naast elkaar geplaatst. Er is een duidelijk verschil te zien tussen die kleuren.</a:t>
            </a:r>
          </a:p>
          <a:p>
            <a:pPr>
              <a:spcBef>
                <a:spcPct val="50000"/>
              </a:spcBef>
            </a:pPr>
            <a:r>
              <a:rPr lang="nl-NL"/>
              <a:t>Dit verschil tussen licht en donker noemen we een </a:t>
            </a:r>
            <a:r>
              <a:rPr lang="nl-NL">
                <a:solidFill>
                  <a:srgbClr val="FF0000"/>
                </a:solidFill>
              </a:rPr>
              <a:t>licht – donker contrast</a:t>
            </a:r>
            <a:r>
              <a:rPr lang="nl-NL"/>
              <a:t>.</a:t>
            </a:r>
          </a:p>
          <a:p>
            <a:pPr>
              <a:spcBef>
                <a:spcPct val="50000"/>
              </a:spcBef>
            </a:pPr>
            <a:r>
              <a:rPr lang="nl-NL"/>
              <a:t>Door een licht – donker contrast vallen sommige dingen extra op.</a:t>
            </a:r>
          </a:p>
        </p:txBody>
      </p:sp>
      <p:pic>
        <p:nvPicPr>
          <p:cNvPr id="35842" name="Picture 8" descr="f931-magritte_L-Entree-en-Scene-Pos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166938"/>
            <a:ext cx="3057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simulta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565400"/>
            <a:ext cx="6985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416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Kleuren worden beïnvloed door de kleuren die er omheen staan.</a:t>
            </a:r>
          </a:p>
          <a:p>
            <a:pPr>
              <a:spcBef>
                <a:spcPct val="50000"/>
              </a:spcBef>
            </a:pPr>
            <a:r>
              <a:rPr lang="nl-NL"/>
              <a:t>Kijk maar hieronder. Het grijze vierkantje in het zwarte vlak lijkt anders van kleur te zijn dan het vlakje in de witte achtergrond. Toch zijn de kleuren gelijk!</a:t>
            </a:r>
          </a:p>
          <a:p>
            <a:pPr>
              <a:spcBef>
                <a:spcPct val="50000"/>
              </a:spcBef>
            </a:pPr>
            <a:r>
              <a:rPr lang="nl-NL"/>
              <a:t>We noemen dit een </a:t>
            </a:r>
            <a:r>
              <a:rPr lang="nl-NL">
                <a:solidFill>
                  <a:srgbClr val="FF0000"/>
                </a:solidFill>
              </a:rPr>
              <a:t>simultaan contrast</a:t>
            </a:r>
            <a:r>
              <a:rPr lang="nl-NL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5"/>
          <p:cNvSpPr txBox="1">
            <a:spLocks noChangeArrowheads="1"/>
          </p:cNvSpPr>
          <p:nvPr/>
        </p:nvSpPr>
        <p:spPr bwMode="auto">
          <a:xfrm>
            <a:off x="3254375" y="6113463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Het simultaan contrast…</a:t>
            </a:r>
          </a:p>
        </p:txBody>
      </p:sp>
      <p:pic>
        <p:nvPicPr>
          <p:cNvPr id="37890" name="Picture 8" descr="voorbeelden simulta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5832475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primai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-1331" r="29123" b="86893"/>
          <a:stretch>
            <a:fillRect/>
          </a:stretch>
        </p:blipFill>
        <p:spPr bwMode="auto">
          <a:xfrm>
            <a:off x="971550" y="1412875"/>
            <a:ext cx="57594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971550" y="541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Bij tekenen zijn er 3 hoofdkleuren.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7088" y="3213100"/>
            <a:ext cx="71294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Met deze 3 kleuren kun je alle andere kleuren maken.</a:t>
            </a:r>
          </a:p>
          <a:p>
            <a:pPr>
              <a:spcBef>
                <a:spcPct val="50000"/>
              </a:spcBef>
            </a:pPr>
            <a:r>
              <a:rPr lang="nl-NL"/>
              <a:t>Maar je kan niet met 2 andere kleuren rood, geel of blauw maken.</a:t>
            </a:r>
          </a:p>
          <a:p>
            <a:pPr>
              <a:spcBef>
                <a:spcPct val="50000"/>
              </a:spcBef>
            </a:pPr>
            <a:r>
              <a:rPr lang="nl-NL"/>
              <a:t>Deze kleuren noemen we </a:t>
            </a:r>
            <a:r>
              <a:rPr lang="nl-NL">
                <a:solidFill>
                  <a:srgbClr val="FF0000"/>
                </a:solidFill>
              </a:rPr>
              <a:t>Primaire Kleuren</a:t>
            </a:r>
          </a:p>
          <a:p>
            <a:pPr>
              <a:spcBef>
                <a:spcPct val="50000"/>
              </a:spcBef>
            </a:pPr>
            <a:r>
              <a:rPr lang="nl-NL" sz="1400"/>
              <a:t>			(primair betekent 1</a:t>
            </a:r>
            <a:r>
              <a:rPr lang="nl-NL" sz="1400" baseline="30000"/>
              <a:t>e</a:t>
            </a:r>
            <a:r>
              <a:rPr lang="nl-NL" sz="1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Als je 2 primaire kleuren mengt, dan krijg je een nieuwe kleur.</a:t>
            </a:r>
          </a:p>
        </p:txBody>
      </p:sp>
      <p:pic>
        <p:nvPicPr>
          <p:cNvPr id="25602" name="Picture 5" descr="rondj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268413"/>
            <a:ext cx="583247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secundai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557338"/>
            <a:ext cx="48244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900113" y="765175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De kleuren die na de menging ontstaan zijn dus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5650" y="4149725"/>
            <a:ext cx="619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We noemen dit </a:t>
            </a:r>
            <a:r>
              <a:rPr lang="nl-NL">
                <a:solidFill>
                  <a:srgbClr val="FF0000"/>
                </a:solidFill>
              </a:rPr>
              <a:t>secundaire kleuren</a:t>
            </a:r>
            <a:r>
              <a:rPr lang="nl-NL"/>
              <a:t>.</a:t>
            </a:r>
          </a:p>
          <a:p>
            <a:pPr>
              <a:spcBef>
                <a:spcPct val="50000"/>
              </a:spcBef>
            </a:pPr>
            <a:r>
              <a:rPr lang="nl-NL" sz="1400"/>
              <a:t>		(second is Engels voor 2</a:t>
            </a:r>
            <a:r>
              <a:rPr lang="nl-NL" sz="1400" baseline="30000"/>
              <a:t>e</a:t>
            </a:r>
            <a:r>
              <a:rPr lang="nl-NL" sz="1400"/>
              <a:t>)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969963" y="3429000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Oranje 		paars 		groen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250825" y="541338"/>
            <a:ext cx="806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De </a:t>
            </a:r>
            <a:r>
              <a:rPr lang="nl-NL" b="1">
                <a:solidFill>
                  <a:srgbClr val="FF0000"/>
                </a:solidFill>
                <a:ea typeface="ＭＳ Ｐゴシック"/>
                <a:cs typeface="ＭＳ Ｐゴシック"/>
              </a:rPr>
              <a:t>primaire</a:t>
            </a:r>
            <a:r>
              <a:rPr lang="nl-NL">
                <a:ea typeface="ＭＳ Ｐゴシック"/>
                <a:cs typeface="ＭＳ Ｐゴシック"/>
              </a:rPr>
              <a:t> en </a:t>
            </a:r>
            <a:r>
              <a:rPr lang="nl-NL" b="1">
                <a:solidFill>
                  <a:srgbClr val="FF0000"/>
                </a:solidFill>
                <a:ea typeface="ＭＳ Ｐゴシック"/>
                <a:cs typeface="ＭＳ Ｐゴシック"/>
              </a:rPr>
              <a:t>secundaire</a:t>
            </a:r>
            <a:r>
              <a:rPr lang="nl-NL">
                <a:ea typeface="ＭＳ Ｐゴシック"/>
                <a:cs typeface="ＭＳ Ｐゴシック"/>
              </a:rPr>
              <a:t> kleuren kunnen in een cirkel worden gezet!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125" y="1341438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022475" y="2276475"/>
            <a:ext cx="2160588" cy="18732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087438" y="908050"/>
            <a:ext cx="15113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455863" y="908050"/>
            <a:ext cx="71437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814638" y="908050"/>
            <a:ext cx="1008062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671763" y="836613"/>
            <a:ext cx="43180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867400" y="2924175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In de buitenste ring zie je hoe de kleuren langzaam veranderen in andere kleuren.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6264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Sommige kleuren lijken best veel op elkaar!</a:t>
            </a:r>
          </a:p>
          <a:p>
            <a:pPr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Blauw lijkt op paars…</a:t>
            </a:r>
            <a:br>
              <a:rPr lang="nl-NL">
                <a:ea typeface="ＭＳ Ｐゴシック"/>
                <a:cs typeface="ＭＳ Ｐゴシック"/>
              </a:rPr>
            </a:br>
            <a:r>
              <a:rPr lang="nl-NL">
                <a:ea typeface="ＭＳ Ｐゴシック"/>
                <a:cs typeface="ＭＳ Ｐゴシック"/>
              </a:rPr>
              <a:t>Rood en oranje lijken ook op elkaar…</a:t>
            </a:r>
            <a:br>
              <a:rPr lang="nl-NL">
                <a:ea typeface="ＭＳ Ｐゴシック"/>
                <a:cs typeface="ＭＳ Ｐゴシック"/>
              </a:rPr>
            </a:br>
            <a:r>
              <a:rPr lang="nl-NL">
                <a:ea typeface="ＭＳ Ｐゴシック"/>
                <a:cs typeface="ＭＳ Ｐゴシック"/>
              </a:rPr>
              <a:t>En een ‘viezige’ geel lijkt al snel groen!</a:t>
            </a:r>
          </a:p>
          <a:p>
            <a:pPr>
              <a:spcBef>
                <a:spcPct val="50000"/>
              </a:spcBef>
            </a:pPr>
            <a:r>
              <a:rPr lang="nl-NL">
                <a:ea typeface="ＭＳ Ｐゴシック"/>
                <a:cs typeface="ＭＳ Ｐゴシック"/>
              </a:rPr>
              <a:t>Kleuren die het verst van elkaar vandaan staan in de kleurencirkel geven het grootste verschil.</a:t>
            </a: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1588"/>
          <a:stretch>
            <a:fillRect/>
          </a:stretch>
        </p:blipFill>
        <p:spPr bwMode="auto">
          <a:xfrm>
            <a:off x="744538" y="4005263"/>
            <a:ext cx="21717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omplementai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852738"/>
            <a:ext cx="73453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06813" y="407670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We noemen dat een </a:t>
            </a:r>
            <a:r>
              <a:rPr lang="nl-NL">
                <a:solidFill>
                  <a:srgbClr val="FF0000"/>
                </a:solidFill>
              </a:rPr>
              <a:t>complementair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b="1588"/>
          <a:stretch>
            <a:fillRect/>
          </a:stretch>
        </p:blipFill>
        <p:spPr bwMode="auto">
          <a:xfrm>
            <a:off x="684213" y="1844675"/>
            <a:ext cx="3240087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539750" y="2924175"/>
            <a:ext cx="367347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6863" y="260350"/>
            <a:ext cx="6769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In de kleurencirkel lopen de kleuren in elkaar over. De oranje, geel en roodtinten noemen we </a:t>
            </a:r>
            <a:r>
              <a:rPr lang="nl-NL">
                <a:solidFill>
                  <a:srgbClr val="FF0000"/>
                </a:solidFill>
              </a:rPr>
              <a:t>warme kleuren</a:t>
            </a:r>
          </a:p>
          <a:p>
            <a:pPr>
              <a:spcBef>
                <a:spcPct val="50000"/>
              </a:spcBef>
            </a:pPr>
            <a:r>
              <a:rPr lang="nl-NL"/>
              <a:t>De kleuren Blauw, paars en groen zijn </a:t>
            </a:r>
            <a:r>
              <a:rPr lang="nl-NL">
                <a:solidFill>
                  <a:srgbClr val="FF0000"/>
                </a:solidFill>
              </a:rPr>
              <a:t>koude</a:t>
            </a:r>
            <a:r>
              <a:rPr lang="nl-NL"/>
              <a:t> </a:t>
            </a:r>
            <a:r>
              <a:rPr lang="nl-NL">
                <a:solidFill>
                  <a:srgbClr val="FF0000"/>
                </a:solidFill>
              </a:rPr>
              <a:t>kleuren</a:t>
            </a:r>
            <a:r>
              <a:rPr lang="nl-NL"/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170021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warm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63938" y="465296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koud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35600" y="1628775"/>
            <a:ext cx="3382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Als warme en koude kleuren naast elkaar worden gebruikt dan spreken we van een </a:t>
            </a:r>
            <a:br>
              <a:rPr lang="nl-NL"/>
            </a:br>
            <a:r>
              <a:rPr lang="nl-NL">
                <a:solidFill>
                  <a:srgbClr val="FF0000"/>
                </a:solidFill>
              </a:rPr>
              <a:t>warm - koud contrast</a:t>
            </a:r>
            <a:r>
              <a:rPr lang="nl-NL"/>
              <a:t>.</a:t>
            </a:r>
          </a:p>
        </p:txBody>
      </p:sp>
      <p:pic>
        <p:nvPicPr>
          <p:cNvPr id="9227" name="Picture 11" descr="a3fc8cba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50244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  <p:bldP spid="9223" grpId="0"/>
      <p:bldP spid="9223" grpId="1"/>
      <p:bldP spid="9224" grpId="0"/>
      <p:bldP spid="9224" grpId="1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6327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De ongemengde kleuren uit de kleurencirkel zijn heel fel.</a:t>
            </a:r>
          </a:p>
          <a:p>
            <a:pPr>
              <a:spcBef>
                <a:spcPct val="50000"/>
              </a:spcBef>
            </a:pPr>
            <a:r>
              <a:rPr lang="nl-NL"/>
              <a:t>Die felle kleuren noemen we </a:t>
            </a:r>
            <a:r>
              <a:rPr lang="nl-NL" b="1">
                <a:solidFill>
                  <a:srgbClr val="FF0000"/>
                </a:solidFill>
              </a:rPr>
              <a:t>verzadigde</a:t>
            </a:r>
            <a:r>
              <a:rPr lang="nl-NL" b="1"/>
              <a:t> </a:t>
            </a:r>
            <a:r>
              <a:rPr lang="nl-NL" b="1">
                <a:solidFill>
                  <a:srgbClr val="FF0000"/>
                </a:solidFill>
              </a:rPr>
              <a:t>kleuren</a:t>
            </a:r>
            <a:r>
              <a:rPr lang="nl-NL"/>
              <a:t>, ze kunnen niet feller worden.</a:t>
            </a:r>
          </a:p>
          <a:p>
            <a:pPr>
              <a:spcBef>
                <a:spcPct val="50000"/>
              </a:spcBef>
            </a:pPr>
            <a:r>
              <a:rPr lang="nl-NL"/>
              <a:t>Je kunt deze kleuren lichter of donkerder maken door wit of zwart toe te voegen.</a:t>
            </a:r>
          </a:p>
          <a:p>
            <a:pPr>
              <a:spcBef>
                <a:spcPct val="50000"/>
              </a:spcBef>
            </a:pPr>
            <a:r>
              <a:rPr lang="nl-NL"/>
              <a:t>Als je wit toevoegt worden de kleuren </a:t>
            </a:r>
            <a:r>
              <a:rPr lang="nl-NL" b="1">
                <a:solidFill>
                  <a:srgbClr val="FF0000"/>
                </a:solidFill>
              </a:rPr>
              <a:t>verhelderd</a:t>
            </a:r>
            <a:r>
              <a:rPr lang="nl-NL" b="1"/>
              <a:t>.</a:t>
            </a:r>
          </a:p>
          <a:p>
            <a:pPr>
              <a:spcBef>
                <a:spcPct val="50000"/>
              </a:spcBef>
            </a:pPr>
            <a:r>
              <a:rPr lang="nl-NL"/>
              <a:t>Als je zwart toevoegt worden de kleuren </a:t>
            </a:r>
            <a:r>
              <a:rPr lang="nl-NL" b="1">
                <a:solidFill>
                  <a:srgbClr val="FF0000"/>
                </a:solidFill>
              </a:rPr>
              <a:t>verdonkerd</a:t>
            </a:r>
            <a:r>
              <a:rPr lang="nl-NL"/>
              <a:t>.</a:t>
            </a:r>
          </a:p>
          <a:p>
            <a:pPr>
              <a:spcBef>
                <a:spcPct val="50000"/>
              </a:spcBef>
            </a:pPr>
            <a:r>
              <a:rPr lang="nl-NL"/>
              <a:t>De kleuren die ontstaan na mengen met wit of zwart zijn </a:t>
            </a:r>
            <a:r>
              <a:rPr lang="nl-NL" b="1">
                <a:solidFill>
                  <a:srgbClr val="FF0000"/>
                </a:solidFill>
              </a:rPr>
              <a:t>onverzadigd</a:t>
            </a:r>
            <a:r>
              <a:rPr lang="nl-NL"/>
              <a:t>.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500438"/>
            <a:ext cx="41767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a11-oefenopg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3763962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59338" y="1196975"/>
            <a:ext cx="35290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Wanneer verzadigde kleuren naast onverzadigde kleuren worden gebruikt, noemen we dit een </a:t>
            </a:r>
            <a:r>
              <a:rPr lang="nl-NL">
                <a:solidFill>
                  <a:srgbClr val="FF0000"/>
                </a:solidFill>
              </a:rPr>
              <a:t>kwaliteitscontrast</a:t>
            </a:r>
            <a:r>
              <a:rPr lang="nl-NL"/>
              <a:t>.</a:t>
            </a:r>
          </a:p>
          <a:p>
            <a:pPr>
              <a:spcBef>
                <a:spcPct val="50000"/>
              </a:spcBef>
            </a:pPr>
            <a:r>
              <a:rPr lang="nl-NL"/>
              <a:t>Een contrast in de kwaliteit van de kleur. (de ene kleur is helemaal helder, de andere helemaal niet…)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511</Words>
  <Application>Microsoft Office PowerPoint</Application>
  <PresentationFormat>Diavoorstelling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Calibri</vt:lpstr>
      <vt:lpstr>Arial</vt:lpstr>
      <vt:lpstr>Algerian</vt:lpstr>
      <vt:lpstr>ＭＳ Ｐゴシック</vt:lpstr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Tiemen en Tanja</dc:creator>
  <cp:lastModifiedBy>Naam</cp:lastModifiedBy>
  <cp:revision>2</cp:revision>
  <dcterms:created xsi:type="dcterms:W3CDTF">2011-03-10T17:08:48Z</dcterms:created>
  <dcterms:modified xsi:type="dcterms:W3CDTF">2011-11-04T09:54:28Z</dcterms:modified>
</cp:coreProperties>
</file>